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18" r:id="rId2"/>
    <p:sldId id="317" r:id="rId3"/>
    <p:sldId id="300" r:id="rId4"/>
    <p:sldId id="356" r:id="rId5"/>
    <p:sldId id="357" r:id="rId6"/>
    <p:sldId id="287" r:id="rId7"/>
    <p:sldId id="28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299" r:id="rId22"/>
    <p:sldId id="301" r:id="rId23"/>
    <p:sldId id="302" r:id="rId24"/>
    <p:sldId id="340" r:id="rId25"/>
    <p:sldId id="304" r:id="rId26"/>
    <p:sldId id="320" r:id="rId27"/>
    <p:sldId id="321" r:id="rId28"/>
    <p:sldId id="305" r:id="rId29"/>
    <p:sldId id="322" r:id="rId30"/>
    <p:sldId id="328" r:id="rId31"/>
    <p:sldId id="329" r:id="rId32"/>
    <p:sldId id="330" r:id="rId33"/>
    <p:sldId id="331" r:id="rId34"/>
    <p:sldId id="307" r:id="rId35"/>
    <p:sldId id="324" r:id="rId36"/>
    <p:sldId id="325" r:id="rId37"/>
    <p:sldId id="326" r:id="rId38"/>
    <p:sldId id="327" r:id="rId39"/>
    <p:sldId id="341" r:id="rId40"/>
    <p:sldId id="33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3EE"/>
    <a:srgbClr val="B818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5" autoAdjust="0"/>
    <p:restoredTop sz="91304" autoAdjust="0"/>
  </p:normalViewPr>
  <p:slideViewPr>
    <p:cSldViewPr snapToGrid="0">
      <p:cViewPr varScale="1">
        <p:scale>
          <a:sx n="104" d="100"/>
          <a:sy n="104" d="100"/>
        </p:scale>
        <p:origin x="1266" y="10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9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7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2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8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3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1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1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4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0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08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/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/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/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+mn-lt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9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/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lt"/>
                        <a:buNone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sz="1200" u="none" strike="noStrike" cap="none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n-ea"/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766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hira.or.kr/op/opc/selectOpenData.do?sno=11925&amp;publDataTpCd=&amp;searchCnd=ttl&amp;searchWrd=%EC%A0%84%EA%B5%AD&amp;pageIndex=1" TargetMode="External"/><Relationship Id="rId2" Type="http://schemas.openxmlformats.org/officeDocument/2006/relationships/hyperlink" Target="https://www.data.go.kr/data/15001699/openapi.d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alth.kdca.go.kr/healthinfo/" TargetMode="External"/><Relationship Id="rId4" Type="http://schemas.openxmlformats.org/officeDocument/2006/relationships/hyperlink" Target="https://www.data.go.kr/data/15087442/openapi.d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 dirty="0">
                <a:solidFill>
                  <a:schemeClr val="lt1"/>
                </a:solidFill>
              </a:rPr>
              <a:t>[</a:t>
            </a:r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US" altLang="ko-KR" sz="19900" b="1" dirty="0">
                <a:solidFill>
                  <a:schemeClr val="lt1"/>
                </a:solidFill>
              </a:rPr>
              <a:t>]</a:t>
            </a:r>
            <a:endParaRPr lang="en-US" altLang="ko-KR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부제목 4"/>
          <p:cNvSpPr>
            <a:spLocks noGrp="1"/>
          </p:cNvSpPr>
          <p:nvPr/>
        </p:nvSpPr>
        <p:spPr>
          <a:xfrm>
            <a:off x="1908072" y="3988291"/>
            <a:ext cx="8375854" cy="1543702"/>
          </a:xfrm>
          <a:prstGeom prst="rect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tabLst>
                <a:tab pos="280146" algn="l"/>
              </a:tabLst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 : </a:t>
            </a:r>
            <a:r>
              <a:rPr kumimoji="0" lang="ko-KR" altLang="en-US" sz="2400" b="0" i="0" u="none" strike="noStrike" kern="1200" cap="none" spc="0" normalizeH="0" baseline="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제갈태은</a:t>
            </a:r>
            <a:endParaRPr kumimoji="0" lang="ko-KR" altLang="en-US" sz="2400" b="0" i="0" u="none" strike="noStrike" kern="1200" cap="none" spc="0" normalizeH="0" baseline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0725" lv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FE :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이민주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이지은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410" y="487680"/>
            <a:ext cx="11727179" cy="34781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2938" y="5677914"/>
            <a:ext cx="1537088" cy="559454"/>
          </a:xfrm>
          <a:prstGeom prst="rect">
            <a:avLst/>
          </a:prstGeom>
        </p:spPr>
      </p:pic>
      <p:sp>
        <p:nvSpPr>
          <p:cNvPr id="16" name="제목 3"/>
          <p:cNvSpPr>
            <a:spLocks noGrp="1"/>
          </p:cNvSpPr>
          <p:nvPr/>
        </p:nvSpPr>
        <p:spPr>
          <a:xfrm>
            <a:off x="1524000" y="106521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CARE FINDER</a:t>
            </a:r>
            <a:b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</a:br>
            <a:r>
              <a:rPr kumimoji="0" lang="en-US" altLang="ko-KR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:</a:t>
            </a:r>
            <a:r>
              <a:rPr kumimoji="0" lang="ko-KR" altLang="en-US" sz="46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400" b="1" i="0" u="none" strike="noStrike" kern="1200" cap="none" spc="0" normalizeH="0" baseline="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요양병원 찾기 서비스</a:t>
            </a:r>
          </a:p>
        </p:txBody>
      </p:sp>
    </p:spTree>
    <p:extLst>
      <p:ext uri="{BB962C8B-B14F-4D97-AF65-F5344CB8AC3E}">
        <p14:creationId xmlns:p14="http://schemas.microsoft.com/office/powerpoint/2010/main" val="18774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87099-E70A-4BCE-B87D-0D50B960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" b="1344"/>
          <a:stretch/>
        </p:blipFill>
        <p:spPr>
          <a:xfrm>
            <a:off x="261502" y="731346"/>
            <a:ext cx="1510148" cy="5688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 dirty="0"/>
              <a:t>마이페이지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066321"/>
              </p:ext>
            </p:extLst>
          </p:nvPr>
        </p:nvGraphicFramePr>
        <p:xfrm>
          <a:off x="8962892" y="405819"/>
          <a:ext cx="3107564" cy="6097665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마이페이지 조회화면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회원정보카드에 사용자이름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병원리스트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병원카드를 클릭하면 해당 병원의 상세페이지로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하트아이콘 클릭 시 찜 해제 기능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작성한 글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 글 카드를 클릭하면 해당 게시글 및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유무를 판단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-@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GetMapping("/checkSession/mypage")uri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세션에 저장된 객체 정보가 있는지 확인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정보가 있는지 확인되면 객체가 작성한 커뮤니티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 게시글 목록과 객체정보를 가져옴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찜하기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눌렀던 병원들을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뽑아오기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위해  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@GetMapping("favorites")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을 통해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favorites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테이블에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저장되어있는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사용자명과 </a:t>
                      </a:r>
                      <a:r>
                        <a:rPr lang="ko-KR" altLang="en-US" sz="900" dirty="0" err="1">
                          <a:effectLst/>
                          <a:latin typeface="+mn-lt"/>
                          <a:ea typeface="+mn-ea"/>
                        </a:rPr>
                        <a:t>병원암호화코드를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 가져와  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informationService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900" dirty="0" err="1">
                          <a:effectLst/>
                          <a:latin typeface="+mn-lt"/>
                          <a:ea typeface="+mn-ea"/>
                        </a:rPr>
                        <a:t>getHospitalListFromLevel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(code)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를 이용해서 </a:t>
                      </a:r>
                      <a:r>
                        <a:rPr lang="en-US" altLang="ko-KR" sz="900" dirty="0">
                          <a:effectLst/>
                          <a:latin typeface="+mn-lt"/>
                          <a:ea typeface="+mn-ea"/>
                        </a:rPr>
                        <a:t>card</a:t>
                      </a:r>
                      <a:r>
                        <a:rPr lang="ko-KR" altLang="en-US" sz="900" dirty="0">
                          <a:effectLst/>
                          <a:latin typeface="+mn-lt"/>
                          <a:ea typeface="+mn-ea"/>
                        </a:rPr>
                        <a:t>에 넣을 병원정보 반환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후 이용가능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 리스트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병원카드의 우측상단 하트아이콘을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내가 작성한 글의 카드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병원의 상세페이지로 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찜 해제 및 해당병원의 카드를 내가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병원에서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게시글 또는 질문의 상세페이지로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 dirty="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MyPage-01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3548E7-FAA2-43B4-A6FA-B06593899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09" y="1390650"/>
            <a:ext cx="7038502" cy="43332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6BE17B-2A50-425A-A6F6-313703332A09}"/>
              </a:ext>
            </a:extLst>
          </p:cNvPr>
          <p:cNvSpPr/>
          <p:nvPr/>
        </p:nvSpPr>
        <p:spPr>
          <a:xfrm>
            <a:off x="200025" y="5429250"/>
            <a:ext cx="1629309" cy="1085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내 맘에 쏙 병원찾기</a:t>
            </a:r>
            <a:r>
              <a:rPr lang="en-US" altLang="ko-KR" sz="1000"/>
              <a:t>” 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86084"/>
              </p:ext>
            </p:extLst>
          </p:nvPr>
        </p:nvGraphicFramePr>
        <p:xfrm>
          <a:off x="8962892" y="405819"/>
          <a:ext cx="3107564" cy="471987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따른 병원을 검색하기 위한 선택 화면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도 선택에 따라 달라지는 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구를 선택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필수선택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전문의 및 기타인력 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추가선택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선택 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호버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기능 및 선택된 전문의 란에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해제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초기화 버튼 클릭 시 선택된 옵션 모두 초기화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 버튼 클릭 시 사용자 선택에 해당하는 병원 리스트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내맘에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쏙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시군목록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시도선택한 것을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@GetMapping("/subregions")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시군구목록리스트를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전문의와  기타인력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@GetMapping("/list")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지역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 선택 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필요 시 전문의 및 기타인력 선택 후 검색버튼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검색 조건에 해당하는 병원 리스트 출력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dirty="0"/>
                        <a:t>Search-02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9E53F-7EED-46CA-A1F7-C10A21C8F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r="2398"/>
          <a:stretch/>
        </p:blipFill>
        <p:spPr>
          <a:xfrm>
            <a:off x="140594" y="832786"/>
            <a:ext cx="8717566" cy="55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ko-KR" altLang="en-US" sz="1000" dirty="0"/>
              <a:t>조회 후 사용자가 선택한 옵션의 병원 리스트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3266224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적합한 병원 리스트 출력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선택에 따른 병원 리스트와 정보를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카드 형식으로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클릭 시 해당 병원의 디테일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조건을 검색하여 나온 병원정보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간호등급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병원암호화코드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담긴 리스트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endParaRPr kumimoji="1" lang="ko-KR" altLang="en-US" sz="900" dirty="0">
                        <a:effectLst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병원의 디테일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B037E-A319-400B-96A9-C4753FAA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3" y="809625"/>
            <a:ext cx="868011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52065"/>
              </p:ext>
            </p:extLst>
          </p:nvPr>
        </p:nvGraphicFramePr>
        <p:xfrm>
          <a:off x="8962892" y="405819"/>
          <a:ext cx="3107564" cy="523632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리스트에서 클릭한 병원의 상세정보 페이지 출력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병원의 세부정보 및 해당 병원에 근무하는 전문의 정보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카카오맵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활용한 해당 병원의 위치 지도 출력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마커 클릭 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페이지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생성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클릭 시 해당 병원이 사용자 정보와 함께 저장되어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mypage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에서 확인할 수 있도록 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병원리스트 중에서 선택한 병원에 대해 더 자세한 정보 출력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@GetMapping("/card/{cardId}")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상세정보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찜하기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버튼을 눌렀을 때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병원을  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 ("favorites/add")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 사용자명과 선택한 병원 정보를 저장함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dirty="0"/>
                        <a:t>Search-01</a:t>
                      </a:r>
                      <a:r>
                        <a:rPr kumimoji="1" lang="ko-KR" altLang="en-US" sz="900" dirty="0"/>
                        <a:t>에서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 조회 시 출력되는 여러 병원 중 하나를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>
                          <a:effectLst/>
                        </a:rPr>
                        <a:t>마커 클릭 시 </a:t>
                      </a:r>
                      <a:r>
                        <a:rPr kumimoji="1" lang="ko-KR" altLang="en-US" sz="900" dirty="0" err="1">
                          <a:effectLst/>
                        </a:rPr>
                        <a:t>길찾기</a:t>
                      </a:r>
                      <a:r>
                        <a:rPr kumimoji="1" lang="ko-KR" altLang="en-US" sz="900" dirty="0">
                          <a:effectLst/>
                        </a:rPr>
                        <a:t> 페이지로 이동</a:t>
                      </a:r>
                      <a:endParaRPr kumimoji="1" lang="en-US" altLang="ko-KR" sz="900" dirty="0">
                        <a:effectLst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>
                          <a:effectLst/>
                        </a:rPr>
                        <a:t>병원 찜 하기 및 찜 해제</a:t>
                      </a:r>
                      <a:r>
                        <a:rPr kumimoji="1" lang="en-US" altLang="ko-KR" sz="900" dirty="0">
                          <a:effectLst/>
                        </a:rPr>
                        <a:t>-</a:t>
                      </a:r>
                      <a:r>
                        <a:rPr kumimoji="1" lang="ko-KR" altLang="en-US" sz="900" dirty="0">
                          <a:effectLst/>
                        </a:rPr>
                        <a:t>로그인한 사용자만 가능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사용자에 의해 선택된 병원의 상세정보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간호등급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위치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지도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출력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Search-03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17A2A-6B34-4F52-93C4-61768DF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"/>
          <a:stretch/>
        </p:blipFill>
        <p:spPr>
          <a:xfrm>
            <a:off x="150119" y="1526885"/>
            <a:ext cx="8688855" cy="4950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D69528-FD31-43E4-B7CC-A09E9A0E0C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r="4959" b="32306"/>
          <a:stretch/>
        </p:blipFill>
        <p:spPr>
          <a:xfrm>
            <a:off x="2764155" y="645369"/>
            <a:ext cx="5817870" cy="111232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AFEAEBED-C5EB-4F83-81DF-28B56B727E3B}"/>
              </a:ext>
            </a:extLst>
          </p:cNvPr>
          <p:cNvSpPr txBox="1">
            <a:spLocks/>
          </p:cNvSpPr>
          <p:nvPr/>
        </p:nvSpPr>
        <p:spPr>
          <a:xfrm>
            <a:off x="1330037" y="70517"/>
            <a:ext cx="3192088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ko-KR" altLang="en-US" sz="1000" dirty="0"/>
              <a:t>각 병원의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38632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건강백과사전</a:t>
            </a:r>
            <a:r>
              <a:rPr lang="en-US" altLang="ko-KR" sz="1000"/>
              <a:t>“ </a:t>
            </a:r>
            <a:r>
              <a:rPr lang="ko-KR" altLang="en-US" sz="1000"/>
              <a:t>선택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2174990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노인 건강에 관련된 정보를 볼 수 있는 화면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질병건강관리청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데이터 활용하여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노인관련 건강 정보를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카드형태의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중 하나를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사용자가 선택한 카드뉴스의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해당하는 상세정보를 출력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 dirty="0"/>
              <a:t>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42FEF-A2FF-4893-A374-2FE8F272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4" y="953690"/>
            <a:ext cx="8748136" cy="54059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C191C4-5DF2-4E42-8354-C2A931B5EF66}"/>
              </a:ext>
            </a:extLst>
          </p:cNvPr>
          <p:cNvSpPr/>
          <p:nvPr/>
        </p:nvSpPr>
        <p:spPr>
          <a:xfrm>
            <a:off x="266700" y="1990725"/>
            <a:ext cx="1781175" cy="600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183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53028"/>
              </p:ext>
            </p:extLst>
          </p:nvPr>
        </p:nvGraphicFramePr>
        <p:xfrm>
          <a:off x="8962892" y="405819"/>
          <a:ext cx="3107564" cy="497309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커뮤니티 게시판 및 게시글 검색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 카테고리 선택하여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 시 해당하는 게시물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단위로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기능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최근에 작성한 글이 가장 위로 오도록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@GetMapping(“/community”)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커뮤니티 게시글 목록을 다 들고 옴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891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게시글의 제목 중 하나를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버튼을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 중 카테고리 선택 후 검색어 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dirty="0"/>
                        <a:t>Community-03</a:t>
                      </a:r>
                      <a:r>
                        <a:rPr kumimoji="1" lang="ko-KR" altLang="en-US" sz="900" dirty="0"/>
                        <a:t>로 이동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해당 게시글의 상세정보 화면으로 이동</a:t>
                      </a:r>
                      <a:r>
                        <a:rPr kumimoji="1" lang="en-US" altLang="ko-KR" sz="900" dirty="0"/>
                        <a:t>)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2-1.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로그인하지 않았다면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ko-KR" altLang="en-US" sz="900" dirty="0" err="1"/>
                        <a:t>경고창</a:t>
                      </a:r>
                      <a:r>
                        <a:rPr kumimoji="1" lang="ko-KR" altLang="en-US" sz="900" dirty="0"/>
                        <a:t> 출력 및 </a:t>
                      </a:r>
                      <a:r>
                        <a:rPr kumimoji="1" lang="ko-KR" altLang="en-US" sz="900" dirty="0" err="1"/>
                        <a:t>로그인창</a:t>
                      </a:r>
                      <a:r>
                        <a:rPr kumimoji="1" lang="ko-KR" altLang="en-US" sz="900" dirty="0"/>
                        <a:t> 띄우기</a:t>
                      </a:r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2.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로그인했다면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Community-02</a:t>
                      </a:r>
                      <a:r>
                        <a:rPr kumimoji="1" lang="ko-KR" altLang="en-US" sz="900" dirty="0"/>
                        <a:t>로 이동</a:t>
                      </a:r>
                      <a:endParaRPr kumimoji="1" lang="en-US" altLang="ko-KR" sz="900" dirty="0"/>
                    </a:p>
                    <a:p>
                      <a:pPr marL="0" lvl="0" indent="0">
                        <a:buFont typeface="Arial"/>
                        <a:buNone/>
                        <a:defRPr/>
                      </a:pPr>
                      <a:r>
                        <a:rPr kumimoji="1" lang="en-US" altLang="ko-KR" sz="900" dirty="0"/>
                        <a:t>3. </a:t>
                      </a:r>
                      <a:r>
                        <a:rPr kumimoji="1" lang="ko-KR" altLang="en-US" sz="900" dirty="0"/>
                        <a:t>사용자 검색어에 따른 게시물 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C389D5-737A-4507-9C50-315548887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1" y="802102"/>
            <a:ext cx="8748136" cy="5556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B3126-97A8-4E1A-B709-63E6B110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3900322"/>
            <a:ext cx="7094018" cy="25365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91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 dirty="0"/>
              <a:t>“</a:t>
            </a:r>
            <a:r>
              <a:rPr lang="ko-KR" altLang="en-US" sz="1000" dirty="0"/>
              <a:t>너도 아파</a:t>
            </a:r>
            <a:r>
              <a:rPr lang="en-US" altLang="ko-KR" sz="1000" dirty="0"/>
              <a:t>? </a:t>
            </a:r>
            <a:r>
              <a:rPr lang="ko-KR" altLang="en-US" sz="1000" dirty="0"/>
              <a:t>나도 아파</a:t>
            </a:r>
            <a:r>
              <a:rPr lang="en-US" altLang="ko-KR" sz="1000" dirty="0"/>
              <a:t>!“</a:t>
            </a:r>
            <a:r>
              <a:rPr lang="ko-KR" altLang="en-US" sz="1000" dirty="0"/>
              <a:t> 회원이 새 게시글 등록</a:t>
            </a:r>
          </a:p>
          <a:p>
            <a:pPr marL="0" lvl="0" indent="0" algn="ctr" latinLnBrk="1">
              <a:buNone/>
              <a:defRPr/>
            </a:pPr>
            <a:endParaRPr lang="ko-KR" altLang="en-US" sz="1000" dirty="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35958"/>
              </p:ext>
            </p:extLst>
          </p:nvPr>
        </p:nvGraphicFramePr>
        <p:xfrm>
          <a:off x="8962892" y="405819"/>
          <a:ext cx="3101833" cy="349511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커뮤니티 게시판 게시글 작성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84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글쓰기 버튼 클릭 시 로그인한 사용자만 글쓰기 화면으로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84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내용을 입력하여 등록하기 버튼 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게시판에 게시글 작성됨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@PostMapping(“community/write")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글쓰기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내용 작성 후 등록하기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정보 식별하여 게시글 작성 화면으로 이동하거나 로그인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등록하기 클릭 시 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5C47-5F65-43A6-A7BD-DF86742B9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r="2829"/>
          <a:stretch/>
        </p:blipFill>
        <p:spPr>
          <a:xfrm>
            <a:off x="114301" y="2902789"/>
            <a:ext cx="8755379" cy="3564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995AD-2A1B-4D6E-85FF-11D5ACB55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r="30135" b="54028"/>
          <a:stretch/>
        </p:blipFill>
        <p:spPr>
          <a:xfrm>
            <a:off x="2753677" y="1124919"/>
            <a:ext cx="5346408" cy="14951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26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</a:t>
            </a:r>
            <a:r>
              <a:rPr lang="ko-KR" altLang="en-US" sz="1000"/>
              <a:t>너도 아파</a:t>
            </a:r>
            <a:r>
              <a:rPr lang="en-US" altLang="ko-KR" sz="1000"/>
              <a:t>? </a:t>
            </a:r>
            <a:r>
              <a:rPr lang="ko-KR" altLang="en-US" sz="1000"/>
              <a:t>나도 아파</a:t>
            </a:r>
            <a:r>
              <a:rPr lang="en-US" altLang="ko-KR" sz="1000"/>
              <a:t>!“</a:t>
            </a:r>
            <a:r>
              <a:rPr lang="ko-KR" altLang="en-US" sz="1000"/>
              <a:t> 사용자가 선택한 게시글 상세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1833" cy="602499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클릭 시 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및 댓글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 수정 버튼 클릭 시 사용자 판별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 완료 클릭 시 수정된 글로 보이도록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글 삭제 시도 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및 글 삭제되고 게시판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 입력 후 댓글 등록 버튼 클릭 시 등록됨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Mapping(“commnunity/{id}“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@GetMapping(“commnunity/reply/{id}“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작성 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등록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수정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삭제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란에 사용자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내용이 출력됨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 판별 후 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란으로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focus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3.’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삭제하시겠습니까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?’alert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후 삭제 시 게시판으로 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Community-03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8C09C-3A59-464E-85A3-E207E4A2D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919"/>
          <a:stretch/>
        </p:blipFill>
        <p:spPr>
          <a:xfrm>
            <a:off x="571500" y="2381250"/>
            <a:ext cx="7901952" cy="4368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DD79C0-3A33-4A61-8721-F9DFC7A31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-413" r="2801" b="37980"/>
          <a:stretch/>
        </p:blipFill>
        <p:spPr>
          <a:xfrm>
            <a:off x="2324083" y="885825"/>
            <a:ext cx="5160299" cy="15049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813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선택 화면</a:t>
            </a:r>
          </a:p>
          <a:p>
            <a:pPr marL="0" lvl="0" indent="0" algn="ctr" latinLnBrk="1">
              <a:buNone/>
              <a:defRPr/>
            </a:pPr>
            <a:endParaRPr lang="ko-KR" altLang="en-US" sz="1000"/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554593"/>
              </p:ext>
            </p:extLst>
          </p:nvPr>
        </p:nvGraphicFramePr>
        <p:xfrm>
          <a:off x="8962892" y="405819"/>
          <a:ext cx="3101833" cy="370948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게시판 및 게시글 검색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999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 카테고리 선택하여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 시 해당하는 게시물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999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따른 관리자의 답변을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미리보기로 게시판에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999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왔을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@GetMapping(“/qna”)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로부터  질문 게시글 목록을 다 들고 옴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99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작성하기 전에 로그인 유무를  판단함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 정보가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 중 카테고리 선택 후 검색어 입력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kumimoji="1" lang="ko-KR" altLang="en-US" sz="900" dirty="0"/>
                        <a:t>사용자 검색어에 따른 게시물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조회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DBA1F-9DC1-4A6B-94EC-0DB8D022A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" y="876300"/>
            <a:ext cx="8704137" cy="53853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A15972-FA90-4594-BF16-448E7BE1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/>
          <a:stretch/>
        </p:blipFill>
        <p:spPr>
          <a:xfrm>
            <a:off x="2590800" y="788281"/>
            <a:ext cx="5933062" cy="38341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462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회원이 새 질문 등록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615282"/>
              </p:ext>
            </p:extLst>
          </p:nvPr>
        </p:nvGraphicFramePr>
        <p:xfrm>
          <a:off x="8962892" y="405819"/>
          <a:ext cx="3101833" cy="380943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게시판 게시글 작성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72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질문하기 버튼 클릭 시 로그인한 사용자만 질문 작성하기 화면으로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72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내용을 입력하여 질문 작성 버튼 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게시판에 질문 게시글 작성됨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등록하기 버튼을 눌렀을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@PostMapping(“qna/write＂)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게시글작성에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대한 정보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저장됨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질문하기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내용 작성 후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 등록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정보 식별하여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작성 화면으로 이동하거나 로그인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출력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등록하기 클릭 시 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01E84-09C0-4496-B464-8085DE018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" y="2451099"/>
            <a:ext cx="8232372" cy="4077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124B7-4F0A-4D62-AB6C-86F96AC17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11" y="961677"/>
            <a:ext cx="6036190" cy="178590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06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487680"/>
            <a:ext cx="11727179" cy="5863590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99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  <a:p>
            <a:pPr lvl="0" algn="ctr">
              <a:defRPr/>
            </a:pPr>
            <a:r>
              <a:rPr lang="en-US" altLang="ko-KR" sz="45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0" algn="ctr">
              <a:defRPr/>
            </a:pPr>
            <a:endParaRPr lang="en-US" altLang="ko-KR" sz="4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7772" y="750672"/>
            <a:ext cx="211645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목차</a:t>
            </a:r>
          </a:p>
        </p:txBody>
      </p:sp>
      <p:sp>
        <p:nvSpPr>
          <p:cNvPr id="7" name="Google Shape;90;p13"/>
          <p:cNvSpPr txBox="1"/>
          <p:nvPr/>
        </p:nvSpPr>
        <p:spPr>
          <a:xfrm>
            <a:off x="4110628" y="2328961"/>
            <a:ext cx="3970743" cy="33312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1.</a:t>
            </a:r>
            <a:r>
              <a:rPr lang="ko-KR" altLang="en-US" sz="2300" spc="100" dirty="0"/>
              <a:t> 활용데이터 및 주요 컨텐츠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2.</a:t>
            </a:r>
            <a:r>
              <a:rPr lang="ko-KR" altLang="en-US" sz="2300" spc="100" dirty="0"/>
              <a:t> 기능 정의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3.</a:t>
            </a:r>
            <a:r>
              <a:rPr lang="ko-KR" altLang="en-US" sz="2300" spc="100" dirty="0"/>
              <a:t> 시스템구성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4.</a:t>
            </a:r>
            <a:r>
              <a:rPr lang="ko-KR" altLang="en-US" sz="2300" spc="100" dirty="0"/>
              <a:t> 화면설계    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spc="100" dirty="0"/>
              <a:t>5.</a:t>
            </a:r>
            <a:r>
              <a:rPr lang="ko-KR" altLang="en-US" sz="2300" spc="100" dirty="0"/>
              <a:t> </a:t>
            </a:r>
            <a:r>
              <a:rPr lang="en-US" altLang="ko-KR" sz="2300" spc="100" dirty="0"/>
              <a:t>REST</a:t>
            </a:r>
            <a:r>
              <a:rPr lang="ko-KR" altLang="en-US" sz="2300" spc="100" dirty="0"/>
              <a:t> </a:t>
            </a:r>
            <a:r>
              <a:rPr lang="en-US" sz="2300" spc="100" dirty="0"/>
              <a:t>API </a:t>
            </a:r>
            <a:r>
              <a:rPr lang="ko-KR" altLang="en-US" sz="2300" spc="100" dirty="0"/>
              <a:t>명</a:t>
            </a:r>
            <a:r>
              <a:rPr lang="ko-KR" altLang="en-US" sz="2300" dirty="0">
                <a:solidFill>
                  <a:schemeClr val="dk1"/>
                </a:solidFill>
              </a:rPr>
              <a:t>세</a:t>
            </a:r>
          </a:p>
          <a:p>
            <a:pPr lvl="0">
              <a:lnSpc>
                <a:spcPct val="160000"/>
              </a:lnSpc>
              <a:defRPr/>
            </a:pPr>
            <a:r>
              <a:rPr lang="en-US" altLang="ko-KR" sz="2300" dirty="0">
                <a:solidFill>
                  <a:schemeClr val="dk1"/>
                </a:solidFill>
              </a:rPr>
              <a:t>6.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Database </a:t>
            </a:r>
            <a:r>
              <a:rPr lang="ko-KR" altLang="en-US" sz="2300" dirty="0">
                <a:solidFill>
                  <a:schemeClr val="dk1"/>
                </a:solidFill>
              </a:rPr>
              <a:t>설계 </a:t>
            </a:r>
            <a:r>
              <a:rPr lang="en-US" altLang="ko-KR" sz="2300" dirty="0">
                <a:solidFill>
                  <a:schemeClr val="dk1"/>
                </a:solidFill>
              </a:rPr>
              <a:t>–</a:t>
            </a:r>
            <a:r>
              <a:rPr lang="ko-KR" altLang="en-US" sz="2300" dirty="0">
                <a:solidFill>
                  <a:schemeClr val="dk1"/>
                </a:solidFill>
              </a:rPr>
              <a:t> </a:t>
            </a:r>
            <a:r>
              <a:rPr lang="en-US" altLang="ko-KR" sz="2300" dirty="0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8531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>
              <a:buNone/>
              <a:defRPr/>
            </a:pPr>
            <a:r>
              <a:rPr lang="en-US" altLang="ko-KR" sz="1000"/>
              <a:t>“Q&amp;A” </a:t>
            </a:r>
            <a:r>
              <a:rPr lang="ko-KR" altLang="en-US" sz="1000"/>
              <a:t>사용자가 선택한 게시글 상세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21562"/>
              </p:ext>
            </p:extLst>
          </p:nvPr>
        </p:nvGraphicFramePr>
        <p:xfrm>
          <a:off x="8962893" y="405819"/>
          <a:ext cx="3101832" cy="586840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질문 클릭 시 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및 댓글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답변 등록하기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버튼이 보이고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일반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 보이지 않도록 구현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글삭제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버튼이 동작하되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일반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판별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alert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답변 입력 후 답변 등록 버튼 클릭 시 등록됨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대한 상세정보와 댓글목록리스트를 반환함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수정 및 삭제 할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@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@Delete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Mapping(“qna/{id}“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 통해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삭제함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댓글달기할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세션에 저장된 객체가 있는지 로그인 유무를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또한 관리자권한이 있는지 확인함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그리고 내용이 작성 될 경우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@GetMapping(“qna/reply/{id}“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댓글정보를 저장함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작성 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등록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글 삭제 버튼 클릭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목록으로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답변 란에 사용자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내용이 출력됨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 판별 후 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란으로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focus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buNone/>
                        <a:defRPr/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목록으로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lvl="0" indent="-228600">
                        <a:lnSpc>
                          <a:spcPct val="115000"/>
                        </a:lnSpc>
                        <a:buAutoNum type="arabicPeriod"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등록</a:t>
            </a:r>
            <a:r>
              <a:rPr kumimoji="1" lang="en-US" altLang="ko-KR" sz="1000"/>
              <a:t>/</a:t>
            </a:r>
            <a:r>
              <a:rPr kumimoji="1" lang="ko-KR" altLang="en-US" sz="1000"/>
              <a:t>수정</a:t>
            </a:r>
            <a:r>
              <a:rPr kumimoji="1" lang="en-US" altLang="ko-KR" sz="1000"/>
              <a:t>/</a:t>
            </a:r>
            <a:r>
              <a:rPr kumimoji="1" lang="ko-KR" altLang="en-US" sz="1000"/>
              <a:t>삭제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en-US" altLang="ko-KR" sz="1000" dirty="0"/>
              <a:t>Qna-03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83BCC-A9FF-430F-AE79-80FD48F4B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" y="2334351"/>
            <a:ext cx="8248576" cy="4282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07201D-C8A4-4D34-8E52-5FFBA83D4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30818" b="60273"/>
          <a:stretch/>
        </p:blipFill>
        <p:spPr>
          <a:xfrm>
            <a:off x="3721203" y="753863"/>
            <a:ext cx="4749593" cy="15804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766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660" y="2975423"/>
            <a:ext cx="5440680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REST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API </a:t>
            </a:r>
            <a:r>
              <a:rPr lang="ko-KR" altLang="en-US" sz="5400" b="1">
                <a:solidFill>
                  <a:schemeClr val="dk1"/>
                </a:solidFill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35255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1</a:t>
            </a:r>
            <a:endParaRPr kumimoji="0" lang="ko-KR" altLang="en-US" sz="44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3D95B96-4AEA-4D2F-AAE8-FF83C630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080254"/>
              </p:ext>
            </p:extLst>
          </p:nvPr>
        </p:nvGraphicFramePr>
        <p:xfrm>
          <a:off x="838200" y="1893573"/>
          <a:ext cx="10515601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POST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/signup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회원가입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Login-01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/signup/check-email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이메일 중복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/signup/check-username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사용자명 중복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signout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checkSession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Login-01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Community-01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checkSession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mypage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마이페이지에서의 로그인 유무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시도 목록 리스트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/subregions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리스트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Users-09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dirty="0"/>
                        <a:t>/find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/list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조건검색한 병원리스트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4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/>
              <a:t>REST</a:t>
            </a:r>
            <a:r>
              <a:rPr lang="ko-KR" altLang="en-US" sz="4400"/>
              <a:t> </a:t>
            </a:r>
            <a:r>
              <a:rPr lang="en-US" altLang="ko-KR" sz="4400"/>
              <a:t>API </a:t>
            </a:r>
            <a:r>
              <a:rPr lang="ko-KR" altLang="en-US" sz="4400"/>
              <a:t>명세 목록 </a:t>
            </a:r>
            <a:r>
              <a:rPr lang="en-US" altLang="ko-KR" sz="4400"/>
              <a:t>2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87A016-63F8-43CF-956E-F63ED6C72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07427"/>
              </p:ext>
            </p:extLst>
          </p:nvPr>
        </p:nvGraphicFramePr>
        <p:xfrm>
          <a:off x="838199" y="1891412"/>
          <a:ext cx="1051560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Index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/>
                        <a:t>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/find/card/{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cardId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병원에 대한 세부정보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/favorites/add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병원 </a:t>
                      </a:r>
                      <a:r>
                        <a:rPr lang="ko-KR" altLang="en-US" sz="1200" dirty="0" err="1"/>
                        <a:t>찜하기</a:t>
                      </a:r>
                      <a:r>
                        <a:rPr lang="ko-KR" altLang="en-US" sz="1200" dirty="0"/>
                        <a:t>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Search-03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/favorites/remove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삭제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MyPage-01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/favorites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마이페이지에 등록한 병원 목록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dirty="0"/>
                        <a:t>Users-14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게시글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커뮤니티  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커뮤니티 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 sz="4400" dirty="0"/>
              <a:t>REST</a:t>
            </a:r>
            <a:r>
              <a:rPr lang="ko-KR" altLang="en-US" sz="4400" dirty="0"/>
              <a:t> </a:t>
            </a:r>
            <a:r>
              <a:rPr lang="en-US" altLang="ko-KR" sz="4400" dirty="0"/>
              <a:t>API </a:t>
            </a:r>
            <a:r>
              <a:rPr lang="ko-KR" altLang="en-US" sz="4400" dirty="0"/>
              <a:t>명세 목록 </a:t>
            </a:r>
            <a:r>
              <a:rPr lang="en-US" altLang="ko-KR" sz="4400" dirty="0"/>
              <a:t>3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820A6F2-6B76-46C6-8BA1-D9152258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202463"/>
              </p:ext>
            </p:extLst>
          </p:nvPr>
        </p:nvGraphicFramePr>
        <p:xfrm>
          <a:off x="838199" y="1891412"/>
          <a:ext cx="10515601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/>
                        <a:t>화면</a:t>
                      </a:r>
                      <a:r>
                        <a:rPr lang="en-US" altLang="ko-KR" sz="12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/community/reply/write/{id}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커뮤니티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Community-03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질문게시판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/write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질문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/reply/{id}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질문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대한 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</a:rPr>
                        <a:t>/reply/write/{id}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 dirty="0"/>
                        <a:t>선택한  </a:t>
                      </a:r>
                      <a:r>
                        <a:rPr lang="ko-KR" altLang="en-US" sz="1200" dirty="0" err="1"/>
                        <a:t>질문게시글에</a:t>
                      </a:r>
                      <a:r>
                        <a:rPr lang="ko-KR" altLang="en-US" sz="1200" dirty="0"/>
                        <a:t> 대한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kumimoji="1" lang="en-US" altLang="ko-KR" sz="1200" dirty="0"/>
                        <a:t>Qna-03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2622" y="2975423"/>
            <a:ext cx="8326755" cy="907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#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Database </a:t>
            </a:r>
            <a:r>
              <a:rPr lang="ko-KR" altLang="en-US" sz="5400" b="1">
                <a:solidFill>
                  <a:schemeClr val="dk1"/>
                </a:solidFill>
              </a:rPr>
              <a:t>설계 </a:t>
            </a:r>
            <a:r>
              <a:rPr lang="en-US" altLang="ko-KR" sz="5400" b="1">
                <a:solidFill>
                  <a:schemeClr val="dk1"/>
                </a:solidFill>
              </a:rPr>
              <a:t>-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0460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/>
              <a:t>전체 </a:t>
            </a:r>
            <a:r>
              <a:rPr lang="en-US" altLang="ko-KR" sz="4400"/>
              <a:t>ERD (Entity Relationship Diagram)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9D526-2449-4C5E-B912-BE62649E3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85" y="1518803"/>
            <a:ext cx="5338341" cy="51538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2F2F50-FA09-47E8-8DD5-CAABDC46E490}"/>
              </a:ext>
            </a:extLst>
          </p:cNvPr>
          <p:cNvSpPr/>
          <p:nvPr/>
        </p:nvSpPr>
        <p:spPr>
          <a:xfrm>
            <a:off x="4081319" y="1514131"/>
            <a:ext cx="4961081" cy="31773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D11905-2E1B-46FF-AD6D-473C76D0930B}"/>
              </a:ext>
            </a:extLst>
          </p:cNvPr>
          <p:cNvSpPr/>
          <p:nvPr/>
        </p:nvSpPr>
        <p:spPr>
          <a:xfrm>
            <a:off x="3260436" y="3925764"/>
            <a:ext cx="6127575" cy="27653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750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ERD (</a:t>
            </a:r>
            <a:r>
              <a:rPr lang="ko-KR" altLang="en-US" sz="4400"/>
              <a:t>병원검색 및 지도표시</a:t>
            </a:r>
            <a:r>
              <a:rPr lang="en-US" altLang="ko-KR" sz="440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03F042-A9D8-4B04-A40B-135210E69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1" y="1449531"/>
            <a:ext cx="9615055" cy="5408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1AB2BB-A726-4E02-A257-6E57C85E7A24}"/>
              </a:ext>
            </a:extLst>
          </p:cNvPr>
          <p:cNvSpPr/>
          <p:nvPr/>
        </p:nvSpPr>
        <p:spPr>
          <a:xfrm>
            <a:off x="5448302" y="3842327"/>
            <a:ext cx="1986971" cy="2854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8C6FF-122B-4815-BC91-7860C103CED6}"/>
              </a:ext>
            </a:extLst>
          </p:cNvPr>
          <p:cNvSpPr/>
          <p:nvPr/>
        </p:nvSpPr>
        <p:spPr>
          <a:xfrm>
            <a:off x="2557317" y="4535054"/>
            <a:ext cx="1793008" cy="1727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077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ERD (member -favorites-board -</a:t>
            </a:r>
            <a:r>
              <a:rPr lang="en-US" altLang="ko-KR" sz="4400" dirty="0" err="1"/>
              <a:t>qna</a:t>
            </a:r>
            <a:r>
              <a:rPr lang="en-US" altLang="ko-KR" sz="4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E22D5-3AE3-4775-84E1-7E802E806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1365828"/>
            <a:ext cx="9550400" cy="5372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C33686-5CB9-42D8-AC78-6B481C13B176}"/>
              </a:ext>
            </a:extLst>
          </p:cNvPr>
          <p:cNvSpPr/>
          <p:nvPr/>
        </p:nvSpPr>
        <p:spPr>
          <a:xfrm>
            <a:off x="5272810" y="1840345"/>
            <a:ext cx="2116281" cy="1965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39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(sidosigungu:</a:t>
            </a:r>
            <a:r>
              <a:rPr lang="ko-KR" altLang="en-US" sz="4400"/>
              <a:t> 병원검색 시 지역선택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E7F49D0-712F-44FC-BC5C-6C3A9229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43910"/>
              </p:ext>
            </p:extLst>
          </p:nvPr>
        </p:nvGraphicFramePr>
        <p:xfrm>
          <a:off x="847252" y="2606727"/>
          <a:ext cx="10497494" cy="25958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{21E4AEA4-8DFA-4A89-87EB-49C32662AFE0}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33666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531981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Sidosigungu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시도명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sigungucode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시군구</a:t>
                      </a:r>
                      <a:r>
                        <a:rPr lang="ko-KR" altLang="en-US" sz="1400" u="none" strike="noStrike" dirty="0">
                          <a:effectLst/>
                        </a:rPr>
                        <a:t>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sigunguname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7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8760989" y="5141422"/>
            <a:ext cx="2804455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24296" y="5150946"/>
            <a:ext cx="7305019" cy="12777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활용 데이터 및 주요 컨텐츠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236529" y="5307821"/>
            <a:ext cx="6975463" cy="97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병원정보서비스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전화번호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 등 세부정보 및 좌표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기타인력정보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3747" y="1911350"/>
            <a:ext cx="3066612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17707" y="1911350"/>
            <a:ext cx="3609570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11118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442781" y="1709345"/>
            <a:ext cx="385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2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59342" y="1911350"/>
            <a:ext cx="2806345" cy="277234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52753" y="1598232"/>
            <a:ext cx="667897" cy="692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8581210" y="1709345"/>
            <a:ext cx="380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935824" y="2501956"/>
            <a:ext cx="3024370" cy="1867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공공데이터포털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건강보험심사평가원 </a:t>
            </a:r>
            <a:r>
              <a:rPr kumimoji="0" lang="en-US" altLang="ko-KR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1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의료기관별상세정보서비스</a:t>
            </a:r>
            <a:endParaRPr lang="en-US" altLang="ko-KR" dirty="0"/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https://www.data.go.kr/data/15001699/openapi.do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4647413" y="2374626"/>
            <a:ext cx="3546258" cy="206723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900" kern="1400" spc="100" baseline="0" dirty="0">
                <a:solidFill>
                  <a:schemeClr val="tx1"/>
                </a:solidFill>
              </a:rPr>
              <a:t>HIRA(</a:t>
            </a:r>
            <a:r>
              <a:rPr lang="ko-KR" altLang="en-US" sz="1900" kern="1400" spc="100" baseline="0" dirty="0">
                <a:solidFill>
                  <a:schemeClr val="tx1"/>
                </a:solidFill>
              </a:rPr>
              <a:t>건강보험심사평가원</a:t>
            </a:r>
            <a:r>
              <a:rPr lang="en-US" altLang="ko-KR" sz="1900" kern="1400" spc="100" baseline="0" dirty="0">
                <a:solidFill>
                  <a:schemeClr val="tx1"/>
                </a:solidFill>
              </a:rPr>
              <a:t>)</a:t>
            </a: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kern="1400" spc="100" baseline="0" dirty="0">
                <a:solidFill>
                  <a:schemeClr val="tx1"/>
                </a:solidFill>
              </a:rPr>
              <a:t>빅데이터 </a:t>
            </a:r>
            <a:r>
              <a:rPr lang="ko-KR" altLang="en-US" sz="1900" kern="1400" spc="100" baseline="0" dirty="0" err="1">
                <a:solidFill>
                  <a:schemeClr val="tx1"/>
                </a:solidFill>
              </a:rPr>
              <a:t>개방포털</a:t>
            </a:r>
            <a:r>
              <a:rPr lang="ko-KR" altLang="en-US" sz="1900" kern="1400" spc="100" baseline="0" dirty="0">
                <a:solidFill>
                  <a:schemeClr val="tx1"/>
                </a:solidFill>
              </a:rPr>
              <a:t> </a:t>
            </a:r>
            <a:r>
              <a:rPr lang="en-US" altLang="ko-KR" sz="1900" kern="1400" spc="100" baseline="0" dirty="0">
                <a:solidFill>
                  <a:schemeClr val="tx1"/>
                </a:solidFill>
                <a:hlinkClick r:id="rId3"/>
              </a:rPr>
              <a:t>–</a:t>
            </a:r>
            <a:endParaRPr lang="en-US" altLang="ko-KR" sz="1900" kern="1400" spc="100" baseline="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ko-KR" altLang="en-US" sz="1900" b="1" kern="1400" spc="100" baseline="0" dirty="0">
                <a:solidFill>
                  <a:schemeClr val="tx1"/>
                </a:solidFill>
              </a:rPr>
              <a:t>전국 </a:t>
            </a:r>
            <a:r>
              <a:rPr lang="ko-KR" altLang="en-US" sz="1900" b="1" kern="1400" spc="100" baseline="0" dirty="0" err="1">
                <a:solidFill>
                  <a:schemeClr val="tx1"/>
                </a:solidFill>
              </a:rPr>
              <a:t>병의원</a:t>
            </a:r>
            <a:r>
              <a:rPr lang="ko-KR" altLang="en-US" sz="1900" b="1" kern="1400" spc="100" baseline="0" dirty="0">
                <a:solidFill>
                  <a:schemeClr val="tx1"/>
                </a:solidFill>
              </a:rPr>
              <a:t> 및 약국 현황 </a:t>
            </a:r>
            <a:endParaRPr lang="en-US" altLang="ko-KR" sz="1400" b="1" kern="1400" spc="100" dirty="0"/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200" kern="1400" spc="300" baseline="0" dirty="0">
              <a:solidFill>
                <a:schemeClr val="tx1"/>
              </a:solidFill>
              <a:hlinkClick r:id="rId3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kern="1400" baseline="0" dirty="0">
                <a:solidFill>
                  <a:schemeClr val="tx1"/>
                </a:solidFill>
                <a:hlinkClick r:id="rId3"/>
              </a:rPr>
              <a:t>https://opendata.hira.or.kr/op/opc/selectOpenData.do?sno=11925&amp;publDataTpCd=&amp;searchCnd=ttl&amp;searchWrd=%EC%A0%84%EA%B5%AD&amp;pageIndex=1</a:t>
            </a:r>
            <a:endParaRPr lang="en-US" altLang="en-US" sz="1200" kern="1400" dirty="0">
              <a:solidFill>
                <a:schemeClr val="tx1"/>
              </a:solidFill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766699" y="2584856"/>
            <a:ext cx="2772559" cy="201080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질병관리청 </a:t>
            </a:r>
            <a:r>
              <a:rPr kumimoji="0" lang="en-US" altLang="ko-KR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900" b="0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1" i="0" u="none" strike="noStrike" kern="1200" cap="none" spc="0" normalizeH="0" baseline="0" dirty="0" err="1">
                <a:latin typeface="+mn-lt"/>
                <a:ea typeface="+mn-ea"/>
                <a:cs typeface="+mn-cs"/>
              </a:rPr>
              <a:t>국가건강정보포털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endParaRPr kumimoji="0" lang="en-US" altLang="ko-KR" sz="1900" b="1" i="0" u="none" strike="noStrike" kern="1200" cap="none" spc="0" normalizeH="0" baseline="0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건강정보 </a:t>
            </a:r>
            <a:r>
              <a:rPr lang="en-US" altLang="ko-KR" sz="1900" b="1" dirty="0"/>
              <a:t>_ </a:t>
            </a:r>
            <a:r>
              <a:rPr lang="ko-KR" altLang="en-US" sz="1900" b="1" dirty="0"/>
              <a:t>노인관련</a:t>
            </a:r>
            <a:r>
              <a:rPr kumimoji="0" lang="ko-KR" altLang="en-US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900" b="1" i="0" u="none" strike="noStrike" kern="1200" cap="none" spc="0" normalizeH="0" baseline="0" dirty="0">
                <a:latin typeface="+mn-lt"/>
                <a:ea typeface="+mn-ea"/>
                <a:cs typeface="+mn-cs"/>
              </a:rPr>
              <a:t>)</a:t>
            </a:r>
            <a:endParaRPr kumimoji="0" lang="en-US" altLang="ko-KR" sz="1900" b="0" i="0" u="none" strike="noStrike" kern="1200" cap="none" spc="0" normalizeH="0" baseline="0" dirty="0"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" b="0" i="0" u="none" strike="noStrike" kern="1200" cap="none" spc="0" normalizeH="0" baseline="0" dirty="0">
              <a:solidFill>
                <a:srgbClr val="262626"/>
              </a:solidFill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r>
              <a:rPr lang="en-US" altLang="ko-KR" sz="1200" dirty="0">
                <a:solidFill>
                  <a:srgbClr val="666666"/>
                </a:solidFill>
                <a:latin typeface="Noto Sans KR"/>
                <a:hlinkClick r:id="rId5"/>
              </a:rPr>
              <a:t>https://health.kdca.go.kr/healthinfo/</a:t>
            </a: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  <a:p>
            <a:pPr lvl="0">
              <a:spcBef>
                <a:spcPts val="1000"/>
              </a:spcBef>
              <a:buFont typeface="Arial"/>
              <a:buNone/>
              <a:defRPr/>
            </a:pPr>
            <a:endParaRPr lang="en-US" altLang="ko-KR" sz="1200" dirty="0">
              <a:solidFill>
                <a:srgbClr val="666666"/>
              </a:solidFill>
              <a:latin typeface="Noto Sans KR"/>
            </a:endParaRPr>
          </a:p>
        </p:txBody>
      </p:sp>
      <p:cxnSp>
        <p:nvCxnSpPr>
          <p:cNvPr id="40" name="직선 화살표 연결선 18"/>
          <p:cNvCxnSpPr/>
          <p:nvPr/>
        </p:nvCxnSpPr>
        <p:spPr>
          <a:xfrm rot="16200000" flipH="1">
            <a:off x="2263720" y="493067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18"/>
          <p:cNvCxnSpPr/>
          <p:nvPr/>
        </p:nvCxnSpPr>
        <p:spPr>
          <a:xfrm rot="16200000" flipH="1">
            <a:off x="6340837" y="4925529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8"/>
          <p:cNvCxnSpPr/>
          <p:nvPr/>
        </p:nvCxnSpPr>
        <p:spPr>
          <a:xfrm rot="16200000" flipH="1">
            <a:off x="10049148" y="4929796"/>
            <a:ext cx="2532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9087302" y="5519725"/>
            <a:ext cx="2125375" cy="500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건강정보</a:t>
            </a:r>
          </a:p>
        </p:txBody>
      </p:sp>
    </p:spTree>
    <p:extLst>
      <p:ext uri="{BB962C8B-B14F-4D97-AF65-F5344CB8AC3E}">
        <p14:creationId xmlns:p14="http://schemas.microsoft.com/office/powerpoint/2010/main" val="19214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(ho_code:</a:t>
            </a:r>
            <a:r>
              <a:rPr lang="ko-KR" altLang="en-US" sz="4400"/>
              <a:t> 각 병원에 부여된 코드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ECA7B0-B200-450F-B4F8-C869FBEE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71574"/>
              </p:ext>
            </p:extLst>
          </p:nvPr>
        </p:nvGraphicFramePr>
        <p:xfrm>
          <a:off x="600538" y="1812520"/>
          <a:ext cx="10990921" cy="4311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41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98043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7195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129111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39254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4600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31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ho_code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시도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sido_code_name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시도명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sigungu_code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시군구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지역코드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245056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sigungu_code_name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318229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0536564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phonenum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전화번호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811110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locx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위도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944855"/>
                  </a:ext>
                </a:extLst>
              </a:tr>
              <a:tr h="33163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경도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083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1353801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Table (doctor:</a:t>
            </a:r>
            <a:r>
              <a:rPr lang="ko-KR" altLang="en-US" sz="4400" dirty="0"/>
              <a:t> 병원에 속한 전문의 </a:t>
            </a:r>
            <a:r>
              <a:rPr lang="ko-KR" altLang="en-US" sz="4400" dirty="0" err="1"/>
              <a:t>진료과</a:t>
            </a:r>
            <a:r>
              <a:rPr lang="en-US" altLang="ko-KR" sz="4400" dirty="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D7BA0F-99CD-4FCA-865B-89F2164A7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4031"/>
              </p:ext>
            </p:extLst>
          </p:nvPr>
        </p:nvGraphicFramePr>
        <p:xfrm>
          <a:off x="661036" y="2223431"/>
          <a:ext cx="1086992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doctor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doctor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전문의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과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913933-0C52-42AB-8E8A-E6CDECCA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16103"/>
              </p:ext>
            </p:extLst>
          </p:nvPr>
        </p:nvGraphicFramePr>
        <p:xfrm>
          <a:off x="661036" y="4982540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217449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78891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ho_code_fk_new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1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(person:</a:t>
            </a:r>
            <a:r>
              <a:rPr lang="ko-KR" altLang="en-US" sz="4400"/>
              <a:t> 병원에 속한 기타인력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962CDA-FFF5-4DCA-A45C-A2C2EE294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12120"/>
              </p:ext>
            </p:extLst>
          </p:nvPr>
        </p:nvGraphicFramePr>
        <p:xfrm>
          <a:off x="661035" y="2214201"/>
          <a:ext cx="1086992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person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기타인력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3258395-BE6B-4E7B-869E-5C0EB762D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9285"/>
              </p:ext>
            </p:extLst>
          </p:nvPr>
        </p:nvGraphicFramePr>
        <p:xfrm>
          <a:off x="661035" y="5010255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6763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313471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448107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ho_code_fk_with_person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7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(level:</a:t>
            </a:r>
            <a:r>
              <a:rPr lang="ko-KR" altLang="en-US" sz="4400"/>
              <a:t> 병원에 대한 간호등급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09E8F3-9E2A-4C5F-93BB-C30A8D637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52479"/>
              </p:ext>
            </p:extLst>
          </p:nvPr>
        </p:nvGraphicFramePr>
        <p:xfrm>
          <a:off x="661035" y="2287842"/>
          <a:ext cx="10869928" cy="2171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61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>
                          <a:effectLst/>
                        </a:rPr>
                        <a:t>level 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 err="1">
                          <a:effectLst/>
                        </a:rPr>
                        <a:t>hos_name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 err="1">
                          <a:effectLst/>
                        </a:rPr>
                        <a:t>병원명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61914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간호등급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6539DC-4CE6-4048-8982-244E23C9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94522"/>
              </p:ext>
            </p:extLst>
          </p:nvPr>
        </p:nvGraphicFramePr>
        <p:xfrm>
          <a:off x="661035" y="5051384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ho_code_fk_with_new_level_table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0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(member:</a:t>
            </a:r>
            <a:r>
              <a:rPr lang="ko-KR" altLang="en-US" sz="4400"/>
              <a:t> 회원관리</a:t>
            </a:r>
            <a:r>
              <a:rPr lang="en-US" altLang="ko-KR" sz="440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EF7497-41B4-42E8-B903-9DF62877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10030"/>
              </p:ext>
            </p:extLst>
          </p:nvPr>
        </p:nvGraphicFramePr>
        <p:xfrm>
          <a:off x="661035" y="2754976"/>
          <a:ext cx="10869928" cy="2254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38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5445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4730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615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831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VARCHAR(255)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>
                          <a:effectLst/>
                        </a:rPr>
                        <a:t>password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비밀번호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u="none" strike="noStrike" dirty="0">
                          <a:effectLst/>
                        </a:rPr>
                        <a:t>role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5672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7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4CBB2B-D512-4B9B-9ED8-DC5D8F1D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86012"/>
              </p:ext>
            </p:extLst>
          </p:nvPr>
        </p:nvGraphicFramePr>
        <p:xfrm>
          <a:off x="661036" y="1950792"/>
          <a:ext cx="10869927" cy="27618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886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51935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7520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83394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618252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22277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45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board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  <a:tr h="34522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'0'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086854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00FD5E-ABAF-47A7-8D56-61113B8E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32648"/>
              </p:ext>
            </p:extLst>
          </p:nvPr>
        </p:nvGraphicFramePr>
        <p:xfrm>
          <a:off x="661035" y="5186472"/>
          <a:ext cx="10869928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7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(board_re:</a:t>
            </a:r>
            <a:r>
              <a:rPr lang="ko-KR" altLang="en-US" sz="4400"/>
              <a:t> 게시물에 대한 댓글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654FE0-02D4-4513-8C81-D1C29479B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13614"/>
              </p:ext>
            </p:extLst>
          </p:nvPr>
        </p:nvGraphicFramePr>
        <p:xfrm>
          <a:off x="661036" y="2050327"/>
          <a:ext cx="10869927" cy="23855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886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65174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456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25967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6503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4374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40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boardre_</a:t>
                      </a: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board_re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댓글내용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40796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4DDA34-2BEA-457A-A300-A3A2A5FBA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25814"/>
              </p:ext>
            </p:extLst>
          </p:nvPr>
        </p:nvGraphicFramePr>
        <p:xfrm>
          <a:off x="661036" y="4918731"/>
          <a:ext cx="10869928" cy="10756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4770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903220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username_fk_board_re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board_id_fk_board_re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`project1_copy`.board`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board_id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6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C859BC-BFC5-450F-B9E0-3365DC397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3804"/>
              </p:ext>
            </p:extLst>
          </p:nvPr>
        </p:nvGraphicFramePr>
        <p:xfrm>
          <a:off x="709705" y="1971748"/>
          <a:ext cx="10772590" cy="26741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436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535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110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87548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94807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0148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8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82021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B7CE7CB-40C9-4474-B332-4B7351A16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73299"/>
              </p:ext>
            </p:extLst>
          </p:nvPr>
        </p:nvGraphicFramePr>
        <p:xfrm>
          <a:off x="709705" y="5043053"/>
          <a:ext cx="10772592" cy="745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0073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877223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33130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22166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72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72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usernmae_fk_qanda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2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/>
              <a:t>Table (qna_re: </a:t>
            </a:r>
            <a:r>
              <a:rPr lang="ko-KR" altLang="en-US" sz="4400"/>
              <a:t>질문에 대한 답글</a:t>
            </a:r>
            <a:r>
              <a:rPr lang="en-US" altLang="ko-KR" sz="4400"/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6B41AB-C9DE-4A24-9CD7-D6B4823B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41210"/>
              </p:ext>
            </p:extLst>
          </p:nvPr>
        </p:nvGraphicFramePr>
        <p:xfrm>
          <a:off x="711201" y="1879382"/>
          <a:ext cx="10783599" cy="2544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92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64918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2131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24527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256104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53979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63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qnare_id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 err="1"/>
                        <a:t>qna_re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질문게시판 번호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작성자명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질문에 대한 </a:t>
                      </a:r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답글내용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63505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reate_date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CURRENT_TIMESTAMP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작성날짜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6302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611061-67C0-4BB8-A723-38F85511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18327"/>
              </p:ext>
            </p:extLst>
          </p:nvPr>
        </p:nvGraphicFramePr>
        <p:xfrm>
          <a:off x="697120" y="4854076"/>
          <a:ext cx="10797679" cy="10941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9016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2883923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1737166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27574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364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364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ho_code_fk_1121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364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fk_2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`project1_copy`.qna`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qna_id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0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/>
              <a:t>Table (favorites: </a:t>
            </a:r>
            <a:r>
              <a:rPr lang="ko-KR" altLang="en-US" sz="4400" dirty="0"/>
              <a:t>마이페이지</a:t>
            </a:r>
            <a:r>
              <a:rPr lang="en-US" altLang="ko-KR" sz="4400" dirty="0"/>
              <a:t>-</a:t>
            </a:r>
            <a:r>
              <a:rPr lang="ko-KR" altLang="en-US" sz="4400" dirty="0" err="1"/>
              <a:t>병원찜하기</a:t>
            </a:r>
            <a:r>
              <a:rPr lang="ko-KR" altLang="en-US" sz="4400" dirty="0"/>
              <a:t> 목록</a:t>
            </a:r>
            <a:r>
              <a:rPr lang="en-US" altLang="ko-KR" sz="4400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463426-87AF-4E6E-A6BB-C22E7951E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99313"/>
              </p:ext>
            </p:extLst>
          </p:nvPr>
        </p:nvGraphicFramePr>
        <p:xfrm>
          <a:off x="661035" y="2258332"/>
          <a:ext cx="10869929" cy="1934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5743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12875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56170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8536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58959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78876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86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테이블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컨테이너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컬럼명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타입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 Null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BIGINT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dirty="0"/>
                        <a:t>Favorites 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인덱스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VARCHAR(255)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5946071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VARCHAR(255)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FK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""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병원 암호화코드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F71F1F-3DD6-4D1F-B0D0-85D005FE2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127336"/>
              </p:ext>
            </p:extLst>
          </p:nvPr>
        </p:nvGraphicFramePr>
        <p:xfrm>
          <a:off x="661034" y="4673600"/>
          <a:ext cx="10869928" cy="1208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0694">
                  <a:extLst>
                    <a:ext uri="{9D8B030D-6E8A-4147-A177-3AD203B41FA5}">
                      <a16:colId xmlns:a16="http://schemas.microsoft.com/office/drawing/2014/main" val="3682813906"/>
                    </a:ext>
                  </a:extLst>
                </a:gridCol>
                <a:gridCol w="3165987">
                  <a:extLst>
                    <a:ext uri="{9D8B030D-6E8A-4147-A177-3AD203B41FA5}">
                      <a16:colId xmlns:a16="http://schemas.microsoft.com/office/drawing/2014/main" val="1205878957"/>
                    </a:ext>
                  </a:extLst>
                </a:gridCol>
                <a:gridCol w="2020099">
                  <a:extLst>
                    <a:ext uri="{9D8B030D-6E8A-4147-A177-3AD203B41FA5}">
                      <a16:colId xmlns:a16="http://schemas.microsoft.com/office/drawing/2014/main" val="4002210119"/>
                    </a:ext>
                  </a:extLst>
                </a:gridCol>
                <a:gridCol w="2343148">
                  <a:extLst>
                    <a:ext uri="{9D8B030D-6E8A-4147-A177-3AD203B41FA5}">
                      <a16:colId xmlns:a16="http://schemas.microsoft.com/office/drawing/2014/main" val="3297163268"/>
                    </a:ext>
                  </a:extLst>
                </a:gridCol>
              </a:tblGrid>
              <a:tr h="40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 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Referenced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Column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Referenced Column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15759"/>
                  </a:ext>
                </a:extLst>
              </a:tr>
              <a:tr h="40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favorites_fk_member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 `project1_copy`.`member`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username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850946"/>
                  </a:ext>
                </a:extLst>
              </a:tr>
              <a:tr h="40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favorites_fk_ho_code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`project1_copy`.`ho_code`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ctr" fontAlgn="ctr"/>
                      <a:r>
                        <a:rPr lang="en-US" altLang="ko-K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hospital_code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03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기능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2ED45D-3B1A-410B-B504-8900FE495F03}"/>
              </a:ext>
            </a:extLst>
          </p:cNvPr>
          <p:cNvSpPr/>
          <p:nvPr/>
        </p:nvSpPr>
        <p:spPr>
          <a:xfrm>
            <a:off x="970156" y="1815445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2BF88A-67F7-4AE3-9AA7-FFE6F3009951}"/>
              </a:ext>
            </a:extLst>
          </p:cNvPr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46C3C773-EFDA-459E-8436-2CA6D932CD9D}"/>
              </a:ext>
            </a:extLst>
          </p:cNvPr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3D35E0B-7886-4995-88E4-370800897126}"/>
              </a:ext>
            </a:extLst>
          </p:cNvPr>
          <p:cNvSpPr txBox="1"/>
          <p:nvPr/>
        </p:nvSpPr>
        <p:spPr>
          <a:xfrm>
            <a:off x="1485652" y="2030972"/>
            <a:ext cx="4267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000" b="1" dirty="0"/>
              <a:t>회원가입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로그인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로그아웃</a:t>
            </a:r>
            <a:endParaRPr lang="en-US" altLang="ko-KR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CB1B4-EBB9-4C37-9FAA-E5CCAA1AB222}"/>
              </a:ext>
            </a:extLst>
          </p:cNvPr>
          <p:cNvSpPr/>
          <p:nvPr/>
        </p:nvSpPr>
        <p:spPr>
          <a:xfrm>
            <a:off x="970156" y="2956195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933696-DC21-40B9-88DB-38417CE867F1}"/>
              </a:ext>
            </a:extLst>
          </p:cNvPr>
          <p:cNvSpPr/>
          <p:nvPr/>
        </p:nvSpPr>
        <p:spPr>
          <a:xfrm>
            <a:off x="636208" y="2738982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B95BC7F6-1A66-444A-BFC6-2621E94CF2E4}"/>
              </a:ext>
            </a:extLst>
          </p:cNvPr>
          <p:cNvSpPr txBox="1"/>
          <p:nvPr/>
        </p:nvSpPr>
        <p:spPr>
          <a:xfrm>
            <a:off x="746760" y="285009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FCCF7A-1831-4139-A62F-0E2E1E8E283D}"/>
              </a:ext>
            </a:extLst>
          </p:cNvPr>
          <p:cNvSpPr/>
          <p:nvPr/>
        </p:nvSpPr>
        <p:spPr>
          <a:xfrm>
            <a:off x="970156" y="5392790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1D4C56D-3BCF-4BA3-B5FA-BB6B0E581D1E}"/>
              </a:ext>
            </a:extLst>
          </p:cNvPr>
          <p:cNvSpPr/>
          <p:nvPr/>
        </p:nvSpPr>
        <p:spPr>
          <a:xfrm>
            <a:off x="636208" y="5175577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969C0EF5-5D6B-4CF8-B409-7E2237C9AB91}"/>
              </a:ext>
            </a:extLst>
          </p:cNvPr>
          <p:cNvSpPr txBox="1"/>
          <p:nvPr/>
        </p:nvSpPr>
        <p:spPr>
          <a:xfrm>
            <a:off x="746760" y="5286690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D840CFC-F4CB-4D76-9134-C2C04759108E}"/>
              </a:ext>
            </a:extLst>
          </p:cNvPr>
          <p:cNvSpPr txBox="1"/>
          <p:nvPr/>
        </p:nvSpPr>
        <p:spPr>
          <a:xfrm>
            <a:off x="1485652" y="3186705"/>
            <a:ext cx="5829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 내 맘에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쏙 </a:t>
            </a:r>
            <a:r>
              <a:rPr lang="ko-KR" altLang="en-US" sz="2000" b="1" dirty="0" err="1"/>
              <a:t>병원찾기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” : </a:t>
            </a:r>
            <a:r>
              <a:rPr lang="ko-KR" altLang="en-US" sz="2000" b="1" dirty="0"/>
              <a:t>요양병원 정보 검색 기능</a:t>
            </a:r>
            <a:endParaRPr lang="en-US" altLang="ko-KR" sz="2000" b="1" dirty="0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F64FAC18-EE79-41C1-96BD-0F1BEE70998F}"/>
              </a:ext>
            </a:extLst>
          </p:cNvPr>
          <p:cNvSpPr txBox="1"/>
          <p:nvPr/>
        </p:nvSpPr>
        <p:spPr>
          <a:xfrm>
            <a:off x="1485652" y="5605812"/>
            <a:ext cx="5829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건강백과사전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” : </a:t>
            </a:r>
            <a:r>
              <a:rPr lang="ko-KR" altLang="en-US" sz="2000" b="1" dirty="0"/>
              <a:t>노인 건강 관련 정보 제공</a:t>
            </a:r>
            <a:endParaRPr lang="en-US" altLang="ko-KR" sz="2000" b="1" dirty="0"/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59B0A950-6450-46A9-9BF5-E045B2946BD8}"/>
              </a:ext>
            </a:extLst>
          </p:cNvPr>
          <p:cNvSpPr txBox="1"/>
          <p:nvPr/>
        </p:nvSpPr>
        <p:spPr>
          <a:xfrm>
            <a:off x="1167061" y="3920761"/>
            <a:ext cx="10005191" cy="1145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 검색 조건에 따른 병원 리스트 및 각 병원의 전화번호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간호등급을 카드형태로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출력</a:t>
            </a:r>
          </a:p>
          <a:p>
            <a:pPr lvl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병원카드 클릭 시</a:t>
            </a:r>
            <a:r>
              <a:rPr lang="en-US" altLang="ko-KR" sz="1600" dirty="0"/>
              <a:t> -&gt;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병원의 세부 정보 및 지도를 출력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 클릭 시 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길찾기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페이지로 이동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lvl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 별 병원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찜하기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및 해제 기능</a:t>
            </a:r>
          </a:p>
        </p:txBody>
      </p:sp>
    </p:spTree>
    <p:extLst>
      <p:ext uri="{BB962C8B-B14F-4D97-AF65-F5344CB8AC3E}">
        <p14:creationId xmlns:p14="http://schemas.microsoft.com/office/powerpoint/2010/main" val="1376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60" y="2974564"/>
            <a:ext cx="4831080" cy="908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>
                <a:solidFill>
                  <a:schemeClr val="dk1"/>
                </a:solidFill>
              </a:rPr>
              <a:t>!</a:t>
            </a:r>
            <a:r>
              <a:rPr lang="ko-KR" altLang="en-US" sz="5400" b="1">
                <a:solidFill>
                  <a:schemeClr val="dk1"/>
                </a:solidFill>
              </a:rPr>
              <a:t>   </a:t>
            </a:r>
            <a:r>
              <a:rPr lang="en-US" altLang="ko-KR" sz="5400" b="1">
                <a:solidFill>
                  <a:schemeClr val="dk1"/>
                </a:solidFill>
              </a:rPr>
              <a:t>THE</a:t>
            </a:r>
            <a:r>
              <a:rPr lang="ko-KR" altLang="en-US" sz="5400" b="1">
                <a:solidFill>
                  <a:schemeClr val="dk1"/>
                </a:solidFill>
              </a:rPr>
              <a:t> </a:t>
            </a:r>
            <a:r>
              <a:rPr lang="en-US" altLang="ko-KR" sz="5400" b="1">
                <a:solidFill>
                  <a:schemeClr val="dk1"/>
                </a:solidFill>
              </a:rPr>
              <a:t>END   !</a:t>
            </a:r>
          </a:p>
        </p:txBody>
      </p:sp>
    </p:spTree>
    <p:extLst>
      <p:ext uri="{BB962C8B-B14F-4D97-AF65-F5344CB8AC3E}">
        <p14:creationId xmlns:p14="http://schemas.microsoft.com/office/powerpoint/2010/main" val="13172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기능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389E34-B3CF-4BD0-9CBE-15E64A62078B}"/>
              </a:ext>
            </a:extLst>
          </p:cNvPr>
          <p:cNvSpPr/>
          <p:nvPr/>
        </p:nvSpPr>
        <p:spPr>
          <a:xfrm>
            <a:off x="970156" y="1815445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066871-30B4-4E0B-AB5D-E94B96953F72}"/>
              </a:ext>
            </a:extLst>
          </p:cNvPr>
          <p:cNvSpPr/>
          <p:nvPr/>
        </p:nvSpPr>
        <p:spPr>
          <a:xfrm>
            <a:off x="636208" y="1598232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57F9D7D-44B9-4D65-B0FB-B285DD6B12D3}"/>
              </a:ext>
            </a:extLst>
          </p:cNvPr>
          <p:cNvSpPr txBox="1"/>
          <p:nvPr/>
        </p:nvSpPr>
        <p:spPr>
          <a:xfrm>
            <a:off x="746760" y="170934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CC460AC5-A8FE-40D3-B6F3-EB24750B2264}"/>
              </a:ext>
            </a:extLst>
          </p:cNvPr>
          <p:cNvSpPr txBox="1"/>
          <p:nvPr/>
        </p:nvSpPr>
        <p:spPr>
          <a:xfrm>
            <a:off x="1485652" y="2030972"/>
            <a:ext cx="5004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“ </a:t>
            </a:r>
            <a:r>
              <a:rPr lang="ko-KR" altLang="en-US" sz="2000" b="1" dirty="0"/>
              <a:t>너도 아파</a:t>
            </a:r>
            <a:r>
              <a:rPr lang="en-US" altLang="ko-KR" sz="2000" b="1" dirty="0"/>
              <a:t>? </a:t>
            </a:r>
            <a:r>
              <a:rPr lang="ko-KR" altLang="en-US" sz="2000" b="1" dirty="0"/>
              <a:t>나도 아파</a:t>
            </a:r>
            <a:r>
              <a:rPr lang="en-US" altLang="ko-KR" sz="2000" b="1" dirty="0"/>
              <a:t>! ”  : </a:t>
            </a:r>
            <a:r>
              <a:rPr lang="ko-KR" altLang="en-US" sz="2000" b="1" dirty="0"/>
              <a:t>커뮤니티 게시판</a:t>
            </a:r>
            <a:endParaRPr lang="en-US" altLang="ko-KR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B42D4-B5B2-4FD9-9C24-106EC143B9AD}"/>
              </a:ext>
            </a:extLst>
          </p:cNvPr>
          <p:cNvSpPr/>
          <p:nvPr/>
        </p:nvSpPr>
        <p:spPr>
          <a:xfrm>
            <a:off x="970156" y="3337195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0CFE1E-52E6-4238-84D8-34F6F50CFA96}"/>
              </a:ext>
            </a:extLst>
          </p:cNvPr>
          <p:cNvSpPr/>
          <p:nvPr/>
        </p:nvSpPr>
        <p:spPr>
          <a:xfrm>
            <a:off x="636208" y="3119982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3B08983A-D28B-4E15-9D44-BF22E555434A}"/>
              </a:ext>
            </a:extLst>
          </p:cNvPr>
          <p:cNvSpPr txBox="1"/>
          <p:nvPr/>
        </p:nvSpPr>
        <p:spPr>
          <a:xfrm>
            <a:off x="746760" y="3231095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638C99-61B1-4685-A323-B5F2982F174D}"/>
              </a:ext>
            </a:extLst>
          </p:cNvPr>
          <p:cNvSpPr/>
          <p:nvPr/>
        </p:nvSpPr>
        <p:spPr>
          <a:xfrm>
            <a:off x="970156" y="4846690"/>
            <a:ext cx="10383643" cy="82615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4CE370-E477-4518-B565-B0D247EB49D9}"/>
              </a:ext>
            </a:extLst>
          </p:cNvPr>
          <p:cNvSpPr/>
          <p:nvPr/>
        </p:nvSpPr>
        <p:spPr>
          <a:xfrm>
            <a:off x="636208" y="4629477"/>
            <a:ext cx="667897" cy="692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6F2FCFC-E4C4-48C6-BAA3-FCC0BAEB689C}"/>
              </a:ext>
            </a:extLst>
          </p:cNvPr>
          <p:cNvSpPr txBox="1"/>
          <p:nvPr/>
        </p:nvSpPr>
        <p:spPr>
          <a:xfrm>
            <a:off x="746760" y="4740590"/>
            <a:ext cx="385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1A8BF8C2-957B-4D94-9BEF-74077A1D63E7}"/>
              </a:ext>
            </a:extLst>
          </p:cNvPr>
          <p:cNvSpPr txBox="1"/>
          <p:nvPr/>
        </p:nvSpPr>
        <p:spPr>
          <a:xfrm>
            <a:off x="1485652" y="3567705"/>
            <a:ext cx="5829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/>
              <a:t>Q&amp;A </a:t>
            </a:r>
            <a:r>
              <a:rPr lang="ko-KR" altLang="en-US" sz="2000" b="1" dirty="0"/>
              <a:t>게시판</a:t>
            </a:r>
            <a:endParaRPr lang="en-US" altLang="ko-KR" sz="2000" b="1" dirty="0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8D4E8E0-3A9D-4639-ACD4-49A3027FC53B}"/>
              </a:ext>
            </a:extLst>
          </p:cNvPr>
          <p:cNvSpPr txBox="1"/>
          <p:nvPr/>
        </p:nvSpPr>
        <p:spPr>
          <a:xfrm>
            <a:off x="1485652" y="5059712"/>
            <a:ext cx="5829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b="1" dirty="0" err="1"/>
              <a:t>MyPage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8D0554F2-3718-40C9-80EA-FE036EB49AF4}"/>
              </a:ext>
            </a:extLst>
          </p:cNvPr>
          <p:cNvSpPr txBox="1"/>
          <p:nvPr/>
        </p:nvSpPr>
        <p:spPr>
          <a:xfrm>
            <a:off x="1167061" y="2726961"/>
            <a:ext cx="10005191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수정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삭제 및 댓글 달기</a:t>
            </a:r>
            <a:r>
              <a:rPr lang="en-US" altLang="ko-KR" sz="1600" dirty="0"/>
              <a:t> &amp; </a:t>
            </a:r>
            <a:r>
              <a:rPr lang="ko-KR" altLang="en-US" sz="1600" dirty="0"/>
              <a:t>검색하기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페이징</a:t>
            </a:r>
            <a:endParaRPr kumimoji="0" lang="ko-KR" altLang="en-US" sz="1600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FDE95910-4AA6-4352-A31A-F4ECC87F4880}"/>
              </a:ext>
            </a:extLst>
          </p:cNvPr>
          <p:cNvSpPr txBox="1"/>
          <p:nvPr/>
        </p:nvSpPr>
        <p:spPr>
          <a:xfrm>
            <a:off x="1167061" y="4278751"/>
            <a:ext cx="10005191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게시판 글쓰기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 </a:t>
            </a:r>
            <a:r>
              <a:rPr lang="ko-KR" altLang="en-US" sz="1600" dirty="0"/>
              <a:t>관리자 권한으로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답변하기</a:t>
            </a:r>
            <a:r>
              <a:rPr lang="en-US" altLang="ko-KR" sz="1600" dirty="0"/>
              <a:t> &amp; </a:t>
            </a:r>
            <a:r>
              <a:rPr lang="ko-KR" altLang="en-US" sz="1600" dirty="0"/>
              <a:t>검색하기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페이징</a:t>
            </a:r>
            <a:endParaRPr kumimoji="0" lang="ko-KR" altLang="en-US" sz="1600" b="0" i="0" u="none" strike="noStrike" kern="1200" cap="none" spc="0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19E76DB1-D7E7-4F7D-A652-4D8AABF7DA59}"/>
              </a:ext>
            </a:extLst>
          </p:cNvPr>
          <p:cNvSpPr txBox="1"/>
          <p:nvPr/>
        </p:nvSpPr>
        <p:spPr>
          <a:xfrm>
            <a:off x="1167061" y="5778945"/>
            <a:ext cx="10005191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내가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찜한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병원보기 및 찜 해제하기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내가 작성한 글 보기 및 해당페이지로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7243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제목 3"/>
          <p:cNvSpPr>
            <a:spLocks noGrp="1"/>
          </p:cNvSpPr>
          <p:nvPr/>
        </p:nvSpPr>
        <p:spPr>
          <a:xfrm>
            <a:off x="838199" y="3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6160"/>
          <a:stretch>
            <a:fillRect/>
          </a:stretch>
        </p:blipFill>
        <p:spPr>
          <a:xfrm>
            <a:off x="838199" y="1258483"/>
            <a:ext cx="10399162" cy="5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" y="1869749"/>
            <a:ext cx="11727179" cy="3119445"/>
          </a:xfrm>
          <a:prstGeom prst="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en-US" altLang="ko-KR" sz="19900" b="1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647" y="2975423"/>
            <a:ext cx="4116705" cy="90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b="1" dirty="0">
                <a:solidFill>
                  <a:schemeClr val="dk1"/>
                </a:solidFill>
              </a:rPr>
              <a:t>#</a:t>
            </a:r>
            <a:r>
              <a:rPr lang="ko-KR" altLang="en-US" sz="5400" b="1" dirty="0">
                <a:solidFill>
                  <a:schemeClr val="dk1"/>
                </a:solidFill>
              </a:rPr>
              <a:t> 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ko-KR" altLang="en-US" sz="1000"/>
              <a:t>홈 화면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318785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웹사이트 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세부기능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병원찾기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건강백과사전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커뮤니티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Q&amp;A)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페이지로 이동하는 버튼 구현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로고이미지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슬로건을 포함한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Header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모든 페이지에 출력되는 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Footer 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세부기능 페이지로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홈 화면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홈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Font typeface="Arial"/>
              <a:buNone/>
              <a:defRPr/>
            </a:pPr>
            <a:r>
              <a:rPr kumimoji="1" lang="en-US" altLang="ko-KR" sz="1000"/>
              <a:t>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3A84D-B55C-4C3F-B88B-655BE3CD9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" y="1105669"/>
            <a:ext cx="8748136" cy="49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lvl="0" indent="0" algn="ctr" latinLnBrk="1">
              <a:buNone/>
              <a:defRPr/>
            </a:pPr>
            <a:r>
              <a:rPr lang="en-US" altLang="ko-KR" sz="1000"/>
              <a:t>signup / signin (</a:t>
            </a:r>
            <a:r>
              <a:rPr lang="ko-KR" altLang="en-US" sz="1000"/>
              <a:t>회원가입 </a:t>
            </a:r>
            <a:r>
              <a:rPr lang="en-US" altLang="ko-KR" sz="1000"/>
              <a:t>/</a:t>
            </a:r>
            <a:r>
              <a:rPr lang="ko-KR" altLang="en-US" sz="1000"/>
              <a:t> 로그인</a:t>
            </a:r>
            <a:r>
              <a:rPr lang="en-US" altLang="ko-KR" sz="1000"/>
              <a:t>)</a:t>
            </a:r>
            <a:r>
              <a:rPr lang="ko-KR" altLang="en-US" sz="1000"/>
              <a:t> 및 사이드바</a:t>
            </a:r>
          </a:p>
        </p:txBody>
      </p:sp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8962892" y="405819"/>
          <a:ext cx="3107564" cy="5445012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05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이용을 위한 회원가입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사이드바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가입에 필요한 항목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사용자 이름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비밀번호 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자 이상</a:t>
                      </a:r>
                      <a:r>
                        <a:rPr lang="en-US" altLang="ko-KR" sz="9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약관 동의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'@'를 포함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 유효성 검사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 이상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사용자이름과 이메일 중복확인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회원가입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데이터베이스에 세션으로 저장 및 세션에 객체 저장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회원정보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성공 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버튼 대신 사용자명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환영메시지가 나타나도록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 session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저장된 객체를 찾아 반환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lvl="0" indent="-171450">
                        <a:buFontTx/>
                        <a:buChar char="-"/>
                        <a:defRPr/>
                      </a:pP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확인 후 로그인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사용자 이름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비밀번호 입력 및 약관 동의 후 회원가입 버튼 클릭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 각 페이지 혹은 홈으로 이동하는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1&amp;2.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로그인버튼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회원가입창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로그인창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출력</a:t>
                      </a:r>
                    </a:p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사이드바의 버튼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해당하는 각 페이지로 이동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>
                        <a:lnSpc>
                          <a:spcPct val="115000"/>
                        </a:lnSpc>
                        <a:defRPr/>
                      </a:pPr>
                      <a:r>
                        <a:rPr lang="ko-Kore-KR" sz="100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  <a:endParaRPr lang="ko-Kore-KR" sz="10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ko-KR" altLang="en-US" sz="1000"/>
              <a:t>관리</a:t>
            </a:r>
          </a:p>
        </p:txBody>
      </p:sp>
      <p:sp>
        <p:nvSpPr>
          <p:cNvPr id="10" name="텍스트 개체 틀 1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/>
              <a:buNone/>
              <a:defRPr/>
            </a:pPr>
            <a:r>
              <a:rPr kumimoji="1" lang="en-US" altLang="ko-KR" sz="1000" dirty="0"/>
              <a:t>Login-01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33C6CB-471F-4DFB-AF6E-6BB4ED88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9" y="731346"/>
            <a:ext cx="1501867" cy="5687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30FE1C-EBCF-42FE-BCCA-4F5F6B42B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11" y="1489873"/>
            <a:ext cx="3473285" cy="42085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3ECB12-14F9-46DD-B1C9-50449F32C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72" y="1092710"/>
            <a:ext cx="3103764" cy="50771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6D6C67-3C18-4A41-A95C-1B27FDB01F70}"/>
              </a:ext>
            </a:extLst>
          </p:cNvPr>
          <p:cNvSpPr/>
          <p:nvPr/>
        </p:nvSpPr>
        <p:spPr>
          <a:xfrm>
            <a:off x="5690934" y="5084042"/>
            <a:ext cx="534376" cy="34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3508</Words>
  <Application>Microsoft Office PowerPoint</Application>
  <PresentationFormat>와이드스크린</PresentationFormat>
  <Paragraphs>1071</Paragraphs>
  <Slides>40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Noto Sans KR</vt:lpstr>
      <vt:lpstr>Pretendard</vt:lpstr>
      <vt:lpstr>Pretendard Black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민주 이</cp:lastModifiedBy>
  <cp:revision>165</cp:revision>
  <dcterms:created xsi:type="dcterms:W3CDTF">2022-12-09T01:31:23Z</dcterms:created>
  <dcterms:modified xsi:type="dcterms:W3CDTF">2024-08-22T06:40:27Z</dcterms:modified>
  <cp:version/>
</cp:coreProperties>
</file>